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Bold" charset="1" panose="020000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24"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32362" y="-145307"/>
            <a:ext cx="18552725" cy="10529469"/>
            <a:chOff x="0" y="0"/>
            <a:chExt cx="4886314" cy="2773193"/>
          </a:xfrm>
        </p:grpSpPr>
        <p:sp>
          <p:nvSpPr>
            <p:cNvPr name="Freeform 4" id="4"/>
            <p:cNvSpPr/>
            <p:nvPr/>
          </p:nvSpPr>
          <p:spPr>
            <a:xfrm flipH="false" flipV="false" rot="0">
              <a:off x="0" y="0"/>
              <a:ext cx="4886315" cy="2773193"/>
            </a:xfrm>
            <a:custGeom>
              <a:avLst/>
              <a:gdLst/>
              <a:ahLst/>
              <a:cxnLst/>
              <a:rect r="r" b="b" t="t" l="l"/>
              <a:pathLst>
                <a:path h="2773193" w="4886315">
                  <a:moveTo>
                    <a:pt x="0" y="0"/>
                  </a:moveTo>
                  <a:lnTo>
                    <a:pt x="4886315" y="0"/>
                  </a:lnTo>
                  <a:lnTo>
                    <a:pt x="4886315" y="2773193"/>
                  </a:lnTo>
                  <a:lnTo>
                    <a:pt x="0" y="2773193"/>
                  </a:lnTo>
                  <a:close/>
                </a:path>
              </a:pathLst>
            </a:custGeom>
            <a:solidFill>
              <a:srgbClr val="447B9C">
                <a:alpha val="71765"/>
              </a:srgbClr>
            </a:solidFill>
          </p:spPr>
        </p:sp>
        <p:sp>
          <p:nvSpPr>
            <p:cNvPr name="TextBox 5" id="5"/>
            <p:cNvSpPr txBox="true"/>
            <p:nvPr/>
          </p:nvSpPr>
          <p:spPr>
            <a:xfrm>
              <a:off x="0" y="-38100"/>
              <a:ext cx="4886314" cy="2811293"/>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4162495" y="5289793"/>
            <a:ext cx="10428295"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603303" y="8832903"/>
            <a:ext cx="850795" cy="850795"/>
          </a:xfrm>
          <a:custGeom>
            <a:avLst/>
            <a:gdLst/>
            <a:ahLst/>
            <a:cxnLst/>
            <a:rect r="r" b="b" t="t" l="l"/>
            <a:pathLst>
              <a:path h="850795" w="850795">
                <a:moveTo>
                  <a:pt x="0" y="0"/>
                </a:moveTo>
                <a:lnTo>
                  <a:pt x="850794" y="0"/>
                </a:lnTo>
                <a:lnTo>
                  <a:pt x="850794" y="850794"/>
                </a:lnTo>
                <a:lnTo>
                  <a:pt x="0" y="850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833903" y="456159"/>
            <a:ext cx="850795" cy="850795"/>
          </a:xfrm>
          <a:custGeom>
            <a:avLst/>
            <a:gdLst/>
            <a:ahLst/>
            <a:cxnLst/>
            <a:rect r="r" b="b" t="t" l="l"/>
            <a:pathLst>
              <a:path h="850795" w="850795">
                <a:moveTo>
                  <a:pt x="0" y="0"/>
                </a:moveTo>
                <a:lnTo>
                  <a:pt x="850794" y="0"/>
                </a:lnTo>
                <a:lnTo>
                  <a:pt x="850794" y="850795"/>
                </a:lnTo>
                <a:lnTo>
                  <a:pt x="0" y="850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614146" y="3950890"/>
            <a:ext cx="11059708" cy="1192610"/>
          </a:xfrm>
          <a:prstGeom prst="rect">
            <a:avLst/>
          </a:prstGeom>
        </p:spPr>
        <p:txBody>
          <a:bodyPr anchor="t" rtlCol="false" tIns="0" lIns="0" bIns="0" rIns="0">
            <a:spAutoFit/>
          </a:bodyPr>
          <a:lstStyle/>
          <a:p>
            <a:pPr algn="ctr">
              <a:lnSpc>
                <a:spcPts val="9384"/>
              </a:lnSpc>
            </a:pPr>
            <a:r>
              <a:rPr lang="en-US" sz="8020">
                <a:solidFill>
                  <a:srgbClr val="FFFFFF"/>
                </a:solidFill>
                <a:latin typeface="Poppins Light Bold"/>
              </a:rPr>
              <a:t>Finance and Banking</a:t>
            </a:r>
          </a:p>
        </p:txBody>
      </p:sp>
      <p:sp>
        <p:nvSpPr>
          <p:cNvPr name="TextBox 10" id="10"/>
          <p:cNvSpPr txBox="true"/>
          <p:nvPr/>
        </p:nvSpPr>
        <p:spPr>
          <a:xfrm rot="0">
            <a:off x="7314849" y="5562508"/>
            <a:ext cx="3016362" cy="830660"/>
          </a:xfrm>
          <a:prstGeom prst="rect">
            <a:avLst/>
          </a:prstGeom>
        </p:spPr>
        <p:txBody>
          <a:bodyPr anchor="t" rtlCol="false" tIns="0" lIns="0" bIns="0" rIns="0">
            <a:spAutoFit/>
          </a:bodyPr>
          <a:lstStyle/>
          <a:p>
            <a:pPr algn="ctr">
              <a:lnSpc>
                <a:spcPts val="6459"/>
              </a:lnSpc>
            </a:pPr>
            <a:r>
              <a:rPr lang="en-US" sz="5521">
                <a:solidFill>
                  <a:srgbClr val="FFFFFF"/>
                </a:solidFill>
                <a:latin typeface="Poppins Light"/>
              </a:rPr>
              <a:t>GROUP 3</a:t>
            </a:r>
          </a:p>
        </p:txBody>
      </p:sp>
      <p:sp>
        <p:nvSpPr>
          <p:cNvPr name="AutoShape 11" id="11"/>
          <p:cNvSpPr/>
          <p:nvPr/>
        </p:nvSpPr>
        <p:spPr>
          <a:xfrm>
            <a:off x="3608883" y="5289793"/>
            <a:ext cx="10428295"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6949" y="-922441"/>
            <a:ext cx="18594949" cy="6169814"/>
          </a:xfrm>
          <a:custGeom>
            <a:avLst/>
            <a:gdLst/>
            <a:ahLst/>
            <a:cxnLst/>
            <a:rect r="r" b="b" t="t" l="l"/>
            <a:pathLst>
              <a:path h="6169814" w="18594949">
                <a:moveTo>
                  <a:pt x="0" y="0"/>
                </a:moveTo>
                <a:lnTo>
                  <a:pt x="18594949" y="0"/>
                </a:lnTo>
                <a:lnTo>
                  <a:pt x="18594949" y="6169814"/>
                </a:lnTo>
                <a:lnTo>
                  <a:pt x="0" y="6169814"/>
                </a:lnTo>
                <a:lnTo>
                  <a:pt x="0" y="0"/>
                </a:lnTo>
                <a:close/>
              </a:path>
            </a:pathLst>
          </a:custGeom>
          <a:blipFill>
            <a:blip r:embed="rId2"/>
            <a:stretch>
              <a:fillRect l="0" t="-41166" r="0" b="-59631"/>
            </a:stretch>
          </a:blipFill>
        </p:spPr>
      </p:sp>
      <p:grpSp>
        <p:nvGrpSpPr>
          <p:cNvPr name="Group 3" id="3"/>
          <p:cNvGrpSpPr/>
          <p:nvPr/>
        </p:nvGrpSpPr>
        <p:grpSpPr>
          <a:xfrm rot="0">
            <a:off x="-109012" y="-222215"/>
            <a:ext cx="18506024" cy="5469588"/>
            <a:chOff x="0" y="0"/>
            <a:chExt cx="4874015" cy="1440550"/>
          </a:xfrm>
        </p:grpSpPr>
        <p:sp>
          <p:nvSpPr>
            <p:cNvPr name="Freeform 4" id="4"/>
            <p:cNvSpPr/>
            <p:nvPr/>
          </p:nvSpPr>
          <p:spPr>
            <a:xfrm flipH="false" flipV="false" rot="0">
              <a:off x="0" y="0"/>
              <a:ext cx="4874015" cy="1440550"/>
            </a:xfrm>
            <a:custGeom>
              <a:avLst/>
              <a:gdLst/>
              <a:ahLst/>
              <a:cxnLst/>
              <a:rect r="r" b="b" t="t" l="l"/>
              <a:pathLst>
                <a:path h="1440550" w="4874015">
                  <a:moveTo>
                    <a:pt x="0" y="0"/>
                  </a:moveTo>
                  <a:lnTo>
                    <a:pt x="4874015" y="0"/>
                  </a:lnTo>
                  <a:lnTo>
                    <a:pt x="4874015" y="1440550"/>
                  </a:lnTo>
                  <a:lnTo>
                    <a:pt x="0" y="1440550"/>
                  </a:lnTo>
                  <a:close/>
                </a:path>
              </a:pathLst>
            </a:custGeom>
            <a:solidFill>
              <a:srgbClr val="447B9C">
                <a:alpha val="71765"/>
              </a:srgbClr>
            </a:solidFill>
          </p:spPr>
        </p:sp>
        <p:sp>
          <p:nvSpPr>
            <p:cNvPr name="TextBox 5" id="5"/>
            <p:cNvSpPr txBox="true"/>
            <p:nvPr/>
          </p:nvSpPr>
          <p:spPr>
            <a:xfrm>
              <a:off x="0" y="-38100"/>
              <a:ext cx="4874015" cy="1478650"/>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H="true">
            <a:off x="15182731" y="2533913"/>
            <a:ext cx="3105269" cy="18787"/>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14331936" y="2127303"/>
            <a:ext cx="850795" cy="850795"/>
          </a:xfrm>
          <a:custGeom>
            <a:avLst/>
            <a:gdLst/>
            <a:ahLst/>
            <a:cxnLst/>
            <a:rect r="r" b="b" t="t" l="l"/>
            <a:pathLst>
              <a:path h="850795" w="850795">
                <a:moveTo>
                  <a:pt x="0" y="0"/>
                </a:moveTo>
                <a:lnTo>
                  <a:pt x="850795" y="0"/>
                </a:lnTo>
                <a:lnTo>
                  <a:pt x="850795" y="850795"/>
                </a:lnTo>
                <a:lnTo>
                  <a:pt x="0" y="850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99083" y="5851490"/>
            <a:ext cx="17089835" cy="3406810"/>
          </a:xfrm>
          <a:prstGeom prst="rect">
            <a:avLst/>
          </a:prstGeom>
        </p:spPr>
        <p:txBody>
          <a:bodyPr anchor="t" rtlCol="false" tIns="0" lIns="0" bIns="0" rIns="0">
            <a:spAutoFit/>
          </a:bodyPr>
          <a:lstStyle/>
          <a:p>
            <a:pPr algn="just">
              <a:lnSpc>
                <a:spcPts val="5423"/>
              </a:lnSpc>
            </a:pPr>
            <a:r>
              <a:rPr lang="en-US" sz="3873">
                <a:solidFill>
                  <a:srgbClr val="447B9C"/>
                </a:solidFill>
                <a:latin typeface="Poppins Bold Bold"/>
              </a:rPr>
              <a:t>10. About Section </a:t>
            </a:r>
          </a:p>
          <a:p>
            <a:pPr algn="just">
              <a:lnSpc>
                <a:spcPts val="5423"/>
              </a:lnSpc>
            </a:pPr>
            <a:r>
              <a:rPr lang="en-US" sz="3873">
                <a:solidFill>
                  <a:srgbClr val="447B9C"/>
                </a:solidFill>
                <a:latin typeface="Poppins Bold Bold"/>
              </a:rPr>
              <a:t>- Institutional Information: Provides openness and understanding of the goals, principles, and purpose of the organization to financial services. It also introduces the team members involved in the making of the system.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44436" y="-129259"/>
            <a:ext cx="18432436" cy="10633438"/>
            <a:chOff x="0" y="0"/>
            <a:chExt cx="4854633" cy="2800576"/>
          </a:xfrm>
        </p:grpSpPr>
        <p:sp>
          <p:nvSpPr>
            <p:cNvPr name="Freeform 4" id="4"/>
            <p:cNvSpPr/>
            <p:nvPr/>
          </p:nvSpPr>
          <p:spPr>
            <a:xfrm flipH="false" flipV="false" rot="0">
              <a:off x="0" y="0"/>
              <a:ext cx="4854634" cy="2800576"/>
            </a:xfrm>
            <a:custGeom>
              <a:avLst/>
              <a:gdLst/>
              <a:ahLst/>
              <a:cxnLst/>
              <a:rect r="r" b="b" t="t" l="l"/>
              <a:pathLst>
                <a:path h="2800576" w="4854634">
                  <a:moveTo>
                    <a:pt x="0" y="0"/>
                  </a:moveTo>
                  <a:lnTo>
                    <a:pt x="4854634" y="0"/>
                  </a:lnTo>
                  <a:lnTo>
                    <a:pt x="4854634" y="2800576"/>
                  </a:lnTo>
                  <a:lnTo>
                    <a:pt x="0" y="2800576"/>
                  </a:lnTo>
                  <a:close/>
                </a:path>
              </a:pathLst>
            </a:custGeom>
            <a:solidFill>
              <a:srgbClr val="447B9C">
                <a:alpha val="71765"/>
              </a:srgbClr>
            </a:solidFill>
          </p:spPr>
        </p:sp>
        <p:sp>
          <p:nvSpPr>
            <p:cNvPr name="TextBox 5" id="5"/>
            <p:cNvSpPr txBox="true"/>
            <p:nvPr/>
          </p:nvSpPr>
          <p:spPr>
            <a:xfrm>
              <a:off x="0" y="-38100"/>
              <a:ext cx="4854633" cy="283867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6901537" y="0"/>
            <a:ext cx="8754511" cy="10504179"/>
          </a:xfrm>
          <a:custGeom>
            <a:avLst/>
            <a:gdLst/>
            <a:ahLst/>
            <a:cxnLst/>
            <a:rect r="r" b="b" t="t" l="l"/>
            <a:pathLst>
              <a:path h="10504179" w="8754511">
                <a:moveTo>
                  <a:pt x="0" y="0"/>
                </a:moveTo>
                <a:lnTo>
                  <a:pt x="8754512" y="0"/>
                </a:lnTo>
                <a:lnTo>
                  <a:pt x="8754512" y="10504179"/>
                </a:lnTo>
                <a:lnTo>
                  <a:pt x="0" y="10504179"/>
                </a:lnTo>
                <a:lnTo>
                  <a:pt x="0" y="0"/>
                </a:lnTo>
                <a:close/>
              </a:path>
            </a:pathLst>
          </a:custGeom>
          <a:blipFill>
            <a:blip r:embed="rId3"/>
            <a:stretch>
              <a:fillRect l="-119757" t="-29661" r="-73827" b="-7972"/>
            </a:stretch>
          </a:blipFill>
        </p:spPr>
      </p:sp>
      <p:sp>
        <p:nvSpPr>
          <p:cNvPr name="TextBox 7" id="7"/>
          <p:cNvSpPr txBox="true"/>
          <p:nvPr/>
        </p:nvSpPr>
        <p:spPr>
          <a:xfrm rot="0">
            <a:off x="426137" y="4768138"/>
            <a:ext cx="5945011" cy="712472"/>
          </a:xfrm>
          <a:prstGeom prst="rect">
            <a:avLst/>
          </a:prstGeom>
        </p:spPr>
        <p:txBody>
          <a:bodyPr anchor="t" rtlCol="false" tIns="0" lIns="0" bIns="0" rIns="0">
            <a:spAutoFit/>
          </a:bodyPr>
          <a:lstStyle/>
          <a:p>
            <a:pPr algn="ctr">
              <a:lnSpc>
                <a:spcPts val="5879"/>
              </a:lnSpc>
              <a:spcBef>
                <a:spcPct val="0"/>
              </a:spcBef>
            </a:pPr>
            <a:r>
              <a:rPr lang="en-US" sz="4199" spc="104">
                <a:solidFill>
                  <a:srgbClr val="FFFFFF"/>
                </a:solidFill>
                <a:latin typeface="Poppins Bold"/>
              </a:rPr>
              <a:t>Data Flow Diagram</a:t>
            </a:r>
          </a:p>
        </p:txBody>
      </p:sp>
      <p:sp>
        <p:nvSpPr>
          <p:cNvPr name="AutoShape 8" id="8"/>
          <p:cNvSpPr/>
          <p:nvPr/>
        </p:nvSpPr>
        <p:spPr>
          <a:xfrm flipH="true">
            <a:off x="426137" y="5695076"/>
            <a:ext cx="4404376" cy="0"/>
          </a:xfrm>
          <a:prstGeom prst="line">
            <a:avLst/>
          </a:prstGeom>
          <a:ln cap="flat" w="38100">
            <a:solidFill>
              <a:srgbClr val="FFFFFF"/>
            </a:solidFill>
            <a:prstDash val="solid"/>
            <a:headEnd type="none" len="sm" w="sm"/>
            <a:tailEnd type="none" len="sm" w="sm"/>
          </a:ln>
        </p:spPr>
      </p:sp>
      <p:sp>
        <p:nvSpPr>
          <p:cNvPr name="AutoShape 9" id="9"/>
          <p:cNvSpPr/>
          <p:nvPr/>
        </p:nvSpPr>
        <p:spPr>
          <a:xfrm flipH="true">
            <a:off x="1966772" y="5695076"/>
            <a:ext cx="4404376" cy="0"/>
          </a:xfrm>
          <a:prstGeom prst="line">
            <a:avLst/>
          </a:prstGeom>
          <a:ln cap="flat" w="38100">
            <a:solidFill>
              <a:srgbClr val="FFFFFF"/>
            </a:solidFill>
            <a:prstDash val="solid"/>
            <a:headEnd type="none" len="sm" w="sm"/>
            <a:tailEnd type="none" len="sm" w="sm"/>
          </a:ln>
        </p:spPr>
      </p:sp>
      <p:sp>
        <p:nvSpPr>
          <p:cNvPr name="AutoShape 10" id="10"/>
          <p:cNvSpPr/>
          <p:nvPr/>
        </p:nvSpPr>
        <p:spPr>
          <a:xfrm flipH="true">
            <a:off x="14299972" y="9277350"/>
            <a:ext cx="4404376" cy="0"/>
          </a:xfrm>
          <a:prstGeom prst="line">
            <a:avLst/>
          </a:prstGeom>
          <a:ln cap="flat" w="38100">
            <a:solidFill>
              <a:srgbClr val="1F4F74"/>
            </a:solidFill>
            <a:prstDash val="solid"/>
            <a:headEnd type="none" len="sm" w="sm"/>
            <a:tailEnd type="none" len="sm" w="sm"/>
          </a:ln>
        </p:spPr>
      </p:sp>
      <p:sp>
        <p:nvSpPr>
          <p:cNvPr name="Freeform 11" id="11"/>
          <p:cNvSpPr/>
          <p:nvPr/>
        </p:nvSpPr>
        <p:spPr>
          <a:xfrm flipH="false" flipV="false" rot="0">
            <a:off x="13722094" y="8851953"/>
            <a:ext cx="850795" cy="850795"/>
          </a:xfrm>
          <a:custGeom>
            <a:avLst/>
            <a:gdLst/>
            <a:ahLst/>
            <a:cxnLst/>
            <a:rect r="r" b="b" t="t" l="l"/>
            <a:pathLst>
              <a:path h="850795" w="850795">
                <a:moveTo>
                  <a:pt x="0" y="0"/>
                </a:moveTo>
                <a:lnTo>
                  <a:pt x="850795" y="0"/>
                </a:lnTo>
                <a:lnTo>
                  <a:pt x="850795" y="850794"/>
                </a:lnTo>
                <a:lnTo>
                  <a:pt x="0" y="8507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28388" y="-68034"/>
            <a:ext cx="18528727" cy="10415388"/>
            <a:chOff x="0" y="0"/>
            <a:chExt cx="4879994" cy="2743147"/>
          </a:xfrm>
        </p:grpSpPr>
        <p:sp>
          <p:nvSpPr>
            <p:cNvPr name="Freeform 4" id="4"/>
            <p:cNvSpPr/>
            <p:nvPr/>
          </p:nvSpPr>
          <p:spPr>
            <a:xfrm flipH="false" flipV="false" rot="0">
              <a:off x="0" y="0"/>
              <a:ext cx="4879994" cy="2743147"/>
            </a:xfrm>
            <a:custGeom>
              <a:avLst/>
              <a:gdLst/>
              <a:ahLst/>
              <a:cxnLst/>
              <a:rect r="r" b="b" t="t" l="l"/>
              <a:pathLst>
                <a:path h="2743147" w="4879994">
                  <a:moveTo>
                    <a:pt x="0" y="0"/>
                  </a:moveTo>
                  <a:lnTo>
                    <a:pt x="4879994" y="0"/>
                  </a:lnTo>
                  <a:lnTo>
                    <a:pt x="4879994" y="2743147"/>
                  </a:lnTo>
                  <a:lnTo>
                    <a:pt x="0" y="2743147"/>
                  </a:lnTo>
                  <a:close/>
                </a:path>
              </a:pathLst>
            </a:custGeom>
            <a:solidFill>
              <a:srgbClr val="447B9C">
                <a:alpha val="71765"/>
              </a:srgbClr>
            </a:solidFill>
          </p:spPr>
        </p:sp>
        <p:sp>
          <p:nvSpPr>
            <p:cNvPr name="TextBox 5" id="5"/>
            <p:cNvSpPr txBox="true"/>
            <p:nvPr/>
          </p:nvSpPr>
          <p:spPr>
            <a:xfrm>
              <a:off x="0" y="-38100"/>
              <a:ext cx="4879994" cy="2781247"/>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127726" y="4462246"/>
            <a:ext cx="10032548" cy="1316728"/>
          </a:xfrm>
          <a:prstGeom prst="rect">
            <a:avLst/>
          </a:prstGeom>
        </p:spPr>
        <p:txBody>
          <a:bodyPr anchor="t" rtlCol="false" tIns="0" lIns="0" bIns="0" rIns="0">
            <a:spAutoFit/>
          </a:bodyPr>
          <a:lstStyle/>
          <a:p>
            <a:pPr algn="ctr">
              <a:lnSpc>
                <a:spcPts val="10572"/>
              </a:lnSpc>
            </a:pPr>
            <a:r>
              <a:rPr lang="en-US" sz="8457">
                <a:solidFill>
                  <a:srgbClr val="FFFFFF"/>
                </a:solidFill>
                <a:latin typeface="Poppi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450" y="0"/>
            <a:ext cx="7003163" cy="10287000"/>
          </a:xfrm>
          <a:custGeom>
            <a:avLst/>
            <a:gdLst/>
            <a:ahLst/>
            <a:cxnLst/>
            <a:rect r="r" b="b" t="t" l="l"/>
            <a:pathLst>
              <a:path h="10287000" w="7003163">
                <a:moveTo>
                  <a:pt x="0" y="0"/>
                </a:moveTo>
                <a:lnTo>
                  <a:pt x="7003164" y="0"/>
                </a:lnTo>
                <a:lnTo>
                  <a:pt x="7003164" y="10287000"/>
                </a:lnTo>
                <a:lnTo>
                  <a:pt x="0" y="10287000"/>
                </a:lnTo>
                <a:lnTo>
                  <a:pt x="0" y="0"/>
                </a:lnTo>
                <a:close/>
              </a:path>
            </a:pathLst>
          </a:custGeom>
          <a:blipFill>
            <a:blip r:embed="rId2"/>
            <a:stretch>
              <a:fillRect l="-82887" t="0" r="-37586" b="0"/>
            </a:stretch>
          </a:blipFill>
        </p:spPr>
      </p:sp>
      <p:grpSp>
        <p:nvGrpSpPr>
          <p:cNvPr name="Group 3" id="3"/>
          <p:cNvGrpSpPr/>
          <p:nvPr/>
        </p:nvGrpSpPr>
        <p:grpSpPr>
          <a:xfrm rot="0">
            <a:off x="-149450" y="-113210"/>
            <a:ext cx="7003163" cy="10506670"/>
            <a:chOff x="0" y="0"/>
            <a:chExt cx="1844455" cy="2767189"/>
          </a:xfrm>
        </p:grpSpPr>
        <p:sp>
          <p:nvSpPr>
            <p:cNvPr name="Freeform 4" id="4"/>
            <p:cNvSpPr/>
            <p:nvPr/>
          </p:nvSpPr>
          <p:spPr>
            <a:xfrm flipH="false" flipV="false" rot="0">
              <a:off x="0" y="0"/>
              <a:ext cx="1844454" cy="2767189"/>
            </a:xfrm>
            <a:custGeom>
              <a:avLst/>
              <a:gdLst/>
              <a:ahLst/>
              <a:cxnLst/>
              <a:rect r="r" b="b" t="t" l="l"/>
              <a:pathLst>
                <a:path h="2767189" w="1844454">
                  <a:moveTo>
                    <a:pt x="0" y="0"/>
                  </a:moveTo>
                  <a:lnTo>
                    <a:pt x="1844454" y="0"/>
                  </a:lnTo>
                  <a:lnTo>
                    <a:pt x="1844454" y="2767189"/>
                  </a:lnTo>
                  <a:lnTo>
                    <a:pt x="0" y="2767189"/>
                  </a:lnTo>
                  <a:close/>
                </a:path>
              </a:pathLst>
            </a:custGeom>
            <a:solidFill>
              <a:srgbClr val="447B9C">
                <a:alpha val="71765"/>
              </a:srgbClr>
            </a:solidFill>
          </p:spPr>
        </p:sp>
        <p:sp>
          <p:nvSpPr>
            <p:cNvPr name="TextBox 5" id="5"/>
            <p:cNvSpPr txBox="true"/>
            <p:nvPr/>
          </p:nvSpPr>
          <p:spPr>
            <a:xfrm>
              <a:off x="0" y="-38100"/>
              <a:ext cx="1844455" cy="2805289"/>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rot="0">
            <a:off x="-1706476" y="5394470"/>
            <a:ext cx="4461861"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2329988" y="4969073"/>
            <a:ext cx="850795" cy="850795"/>
          </a:xfrm>
          <a:custGeom>
            <a:avLst/>
            <a:gdLst/>
            <a:ahLst/>
            <a:cxnLst/>
            <a:rect r="r" b="b" t="t" l="l"/>
            <a:pathLst>
              <a:path h="850795" w="850795">
                <a:moveTo>
                  <a:pt x="0" y="0"/>
                </a:moveTo>
                <a:lnTo>
                  <a:pt x="850795" y="0"/>
                </a:lnTo>
                <a:lnTo>
                  <a:pt x="850795" y="850794"/>
                </a:lnTo>
                <a:lnTo>
                  <a:pt x="0" y="850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593448" y="598922"/>
            <a:ext cx="6191847" cy="859557"/>
          </a:xfrm>
          <a:prstGeom prst="rect">
            <a:avLst/>
          </a:prstGeom>
        </p:spPr>
        <p:txBody>
          <a:bodyPr anchor="t" rtlCol="false" tIns="0" lIns="0" bIns="0" rIns="0">
            <a:spAutoFit/>
          </a:bodyPr>
          <a:lstStyle/>
          <a:p>
            <a:pPr>
              <a:lnSpc>
                <a:spcPts val="6877"/>
              </a:lnSpc>
            </a:pPr>
            <a:r>
              <a:rPr lang="en-US" sz="5683">
                <a:solidFill>
                  <a:srgbClr val="1F4F74"/>
                </a:solidFill>
                <a:latin typeface="Poppins Bold"/>
              </a:rPr>
              <a:t>CONTENTS</a:t>
            </a:r>
          </a:p>
        </p:txBody>
      </p:sp>
      <p:sp>
        <p:nvSpPr>
          <p:cNvPr name="TextBox 9" id="9"/>
          <p:cNvSpPr txBox="true"/>
          <p:nvPr/>
        </p:nvSpPr>
        <p:spPr>
          <a:xfrm rot="0">
            <a:off x="7400748" y="1521223"/>
            <a:ext cx="9408200" cy="8216611"/>
          </a:xfrm>
          <a:prstGeom prst="rect">
            <a:avLst/>
          </a:prstGeom>
        </p:spPr>
        <p:txBody>
          <a:bodyPr anchor="t" rtlCol="false" tIns="0" lIns="0" bIns="0" rIns="0">
            <a:spAutoFit/>
          </a:bodyPr>
          <a:lstStyle/>
          <a:p>
            <a:pPr marL="711490" indent="-355745" lvl="1">
              <a:lnSpc>
                <a:spcPts val="5931"/>
              </a:lnSpc>
              <a:buFont typeface="Arial"/>
              <a:buChar char="•"/>
            </a:pPr>
            <a:r>
              <a:rPr lang="en-US" sz="3295">
                <a:solidFill>
                  <a:srgbClr val="447B9C"/>
                </a:solidFill>
                <a:latin typeface="Poppins Light Bold"/>
              </a:rPr>
              <a:t>Purpose</a:t>
            </a:r>
          </a:p>
          <a:p>
            <a:pPr marL="711490" indent="-355745" lvl="1">
              <a:lnSpc>
                <a:spcPts val="5931"/>
              </a:lnSpc>
              <a:buFont typeface="Arial"/>
              <a:buChar char="•"/>
            </a:pPr>
            <a:r>
              <a:rPr lang="en-US" sz="3295">
                <a:solidFill>
                  <a:srgbClr val="447B9C"/>
                </a:solidFill>
                <a:latin typeface="Poppins Light Bold"/>
              </a:rPr>
              <a:t>User Management </a:t>
            </a:r>
          </a:p>
          <a:p>
            <a:pPr marL="711490" indent="-355745" lvl="1">
              <a:lnSpc>
                <a:spcPts val="5931"/>
              </a:lnSpc>
              <a:buFont typeface="Arial"/>
              <a:buChar char="•"/>
            </a:pPr>
            <a:r>
              <a:rPr lang="en-US" sz="3295">
                <a:solidFill>
                  <a:srgbClr val="447B9C"/>
                </a:solidFill>
                <a:latin typeface="Poppins Light Bold"/>
              </a:rPr>
              <a:t>Account Management </a:t>
            </a:r>
          </a:p>
          <a:p>
            <a:pPr marL="711490" indent="-355745" lvl="1">
              <a:lnSpc>
                <a:spcPts val="5931"/>
              </a:lnSpc>
              <a:buFont typeface="Arial"/>
              <a:buChar char="•"/>
            </a:pPr>
            <a:r>
              <a:rPr lang="en-US" sz="3295">
                <a:solidFill>
                  <a:srgbClr val="447B9C"/>
                </a:solidFill>
                <a:latin typeface="Poppins Light Bold"/>
              </a:rPr>
              <a:t>Transaction and Payment Services </a:t>
            </a:r>
          </a:p>
          <a:p>
            <a:pPr marL="711490" indent="-355745" lvl="1">
              <a:lnSpc>
                <a:spcPts val="5931"/>
              </a:lnSpc>
              <a:buFont typeface="Arial"/>
              <a:buChar char="•"/>
            </a:pPr>
            <a:r>
              <a:rPr lang="en-US" sz="3295">
                <a:solidFill>
                  <a:srgbClr val="447B9C"/>
                </a:solidFill>
                <a:latin typeface="Poppins Light Bold"/>
              </a:rPr>
              <a:t>Investment Services</a:t>
            </a:r>
          </a:p>
          <a:p>
            <a:pPr marL="711490" indent="-355745" lvl="1">
              <a:lnSpc>
                <a:spcPts val="5931"/>
              </a:lnSpc>
              <a:buFont typeface="Arial"/>
              <a:buChar char="•"/>
            </a:pPr>
            <a:r>
              <a:rPr lang="en-US" sz="3295">
                <a:solidFill>
                  <a:srgbClr val="447B9C"/>
                </a:solidFill>
                <a:latin typeface="Poppins Light Bold"/>
              </a:rPr>
              <a:t> Loan and Credit Services </a:t>
            </a:r>
          </a:p>
          <a:p>
            <a:pPr marL="711490" indent="-355745" lvl="1">
              <a:lnSpc>
                <a:spcPts val="5931"/>
              </a:lnSpc>
              <a:buFont typeface="Arial"/>
              <a:buChar char="•"/>
            </a:pPr>
            <a:r>
              <a:rPr lang="en-US" sz="3295">
                <a:solidFill>
                  <a:srgbClr val="447B9C"/>
                </a:solidFill>
                <a:latin typeface="Poppins Light Bold"/>
              </a:rPr>
              <a:t>Insurance Services </a:t>
            </a:r>
          </a:p>
          <a:p>
            <a:pPr marL="711490" indent="-355745" lvl="1">
              <a:lnSpc>
                <a:spcPts val="5931"/>
              </a:lnSpc>
              <a:buFont typeface="Arial"/>
              <a:buChar char="•"/>
            </a:pPr>
            <a:r>
              <a:rPr lang="en-US" sz="3295">
                <a:solidFill>
                  <a:srgbClr val="447B9C"/>
                </a:solidFill>
                <a:latin typeface="Poppins Light Bold"/>
              </a:rPr>
              <a:t>Financial Planning and Advisory</a:t>
            </a:r>
          </a:p>
          <a:p>
            <a:pPr marL="711490" indent="-355745" lvl="1">
              <a:lnSpc>
                <a:spcPts val="5931"/>
              </a:lnSpc>
              <a:buFont typeface="Arial"/>
              <a:buChar char="•"/>
            </a:pPr>
            <a:r>
              <a:rPr lang="en-US" sz="3295">
                <a:solidFill>
                  <a:srgbClr val="447B9C"/>
                </a:solidFill>
                <a:latin typeface="Poppins Light Bold"/>
              </a:rPr>
              <a:t> Customer Support</a:t>
            </a:r>
          </a:p>
          <a:p>
            <a:pPr marL="711490" indent="-355745" lvl="1">
              <a:lnSpc>
                <a:spcPts val="5931"/>
              </a:lnSpc>
              <a:buFont typeface="Arial"/>
              <a:buChar char="•"/>
            </a:pPr>
            <a:r>
              <a:rPr lang="en-US" sz="3295">
                <a:solidFill>
                  <a:srgbClr val="447B9C"/>
                </a:solidFill>
                <a:latin typeface="Poppins Light Bold"/>
              </a:rPr>
              <a:t> Services Section</a:t>
            </a:r>
          </a:p>
          <a:p>
            <a:pPr marL="711490" indent="-355745" lvl="1">
              <a:lnSpc>
                <a:spcPts val="5931"/>
              </a:lnSpc>
              <a:buFont typeface="Arial"/>
              <a:buChar char="•"/>
            </a:pPr>
            <a:r>
              <a:rPr lang="en-US" sz="3295">
                <a:solidFill>
                  <a:srgbClr val="447B9C"/>
                </a:solidFill>
                <a:latin typeface="Poppins Light Bold"/>
              </a:rPr>
              <a:t> About Section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32362" y="-121234"/>
            <a:ext cx="18552725" cy="10529469"/>
            <a:chOff x="0" y="0"/>
            <a:chExt cx="4886314" cy="2773193"/>
          </a:xfrm>
        </p:grpSpPr>
        <p:sp>
          <p:nvSpPr>
            <p:cNvPr name="Freeform 4" id="4"/>
            <p:cNvSpPr/>
            <p:nvPr/>
          </p:nvSpPr>
          <p:spPr>
            <a:xfrm flipH="false" flipV="false" rot="0">
              <a:off x="0" y="0"/>
              <a:ext cx="4886315" cy="2773193"/>
            </a:xfrm>
            <a:custGeom>
              <a:avLst/>
              <a:gdLst/>
              <a:ahLst/>
              <a:cxnLst/>
              <a:rect r="r" b="b" t="t" l="l"/>
              <a:pathLst>
                <a:path h="2773193" w="4886315">
                  <a:moveTo>
                    <a:pt x="0" y="0"/>
                  </a:moveTo>
                  <a:lnTo>
                    <a:pt x="4886315" y="0"/>
                  </a:lnTo>
                  <a:lnTo>
                    <a:pt x="4886315" y="2773193"/>
                  </a:lnTo>
                  <a:lnTo>
                    <a:pt x="0" y="2773193"/>
                  </a:lnTo>
                  <a:close/>
                </a:path>
              </a:pathLst>
            </a:custGeom>
            <a:solidFill>
              <a:srgbClr val="447B9C">
                <a:alpha val="71765"/>
              </a:srgbClr>
            </a:solidFill>
          </p:spPr>
        </p:sp>
        <p:sp>
          <p:nvSpPr>
            <p:cNvPr name="TextBox 5" id="5"/>
            <p:cNvSpPr txBox="true"/>
            <p:nvPr/>
          </p:nvSpPr>
          <p:spPr>
            <a:xfrm>
              <a:off x="0" y="-38100"/>
              <a:ext cx="4886314" cy="281129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889147" y="1991394"/>
            <a:ext cx="14509706" cy="6882895"/>
            <a:chOff x="0" y="0"/>
            <a:chExt cx="3821486" cy="1812779"/>
          </a:xfrm>
        </p:grpSpPr>
        <p:sp>
          <p:nvSpPr>
            <p:cNvPr name="Freeform 7" id="7"/>
            <p:cNvSpPr/>
            <p:nvPr/>
          </p:nvSpPr>
          <p:spPr>
            <a:xfrm flipH="false" flipV="false" rot="0">
              <a:off x="0" y="0"/>
              <a:ext cx="3821487" cy="1812779"/>
            </a:xfrm>
            <a:custGeom>
              <a:avLst/>
              <a:gdLst/>
              <a:ahLst/>
              <a:cxnLst/>
              <a:rect r="r" b="b" t="t" l="l"/>
              <a:pathLst>
                <a:path h="1812779" w="3821487">
                  <a:moveTo>
                    <a:pt x="27212" y="0"/>
                  </a:moveTo>
                  <a:lnTo>
                    <a:pt x="3794275" y="0"/>
                  </a:lnTo>
                  <a:cubicBezTo>
                    <a:pt x="3801492" y="0"/>
                    <a:pt x="3808413" y="2867"/>
                    <a:pt x="3813516" y="7970"/>
                  </a:cubicBezTo>
                  <a:cubicBezTo>
                    <a:pt x="3818620" y="13073"/>
                    <a:pt x="3821487" y="19995"/>
                    <a:pt x="3821487" y="27212"/>
                  </a:cubicBezTo>
                  <a:lnTo>
                    <a:pt x="3821487" y="1785567"/>
                  </a:lnTo>
                  <a:cubicBezTo>
                    <a:pt x="3821487" y="1792784"/>
                    <a:pt x="3818620" y="1799706"/>
                    <a:pt x="3813516" y="1804809"/>
                  </a:cubicBezTo>
                  <a:cubicBezTo>
                    <a:pt x="3808413" y="1809912"/>
                    <a:pt x="3801492" y="1812779"/>
                    <a:pt x="3794275" y="1812779"/>
                  </a:cubicBezTo>
                  <a:lnTo>
                    <a:pt x="27212" y="1812779"/>
                  </a:lnTo>
                  <a:cubicBezTo>
                    <a:pt x="19995" y="1812779"/>
                    <a:pt x="13073" y="1809912"/>
                    <a:pt x="7970" y="1804809"/>
                  </a:cubicBezTo>
                  <a:cubicBezTo>
                    <a:pt x="2867" y="1799706"/>
                    <a:pt x="0" y="1792784"/>
                    <a:pt x="0" y="1785567"/>
                  </a:cubicBezTo>
                  <a:lnTo>
                    <a:pt x="0" y="27212"/>
                  </a:lnTo>
                  <a:cubicBezTo>
                    <a:pt x="0" y="19995"/>
                    <a:pt x="2867" y="13073"/>
                    <a:pt x="7970" y="7970"/>
                  </a:cubicBezTo>
                  <a:cubicBezTo>
                    <a:pt x="13073" y="2867"/>
                    <a:pt x="19995" y="0"/>
                    <a:pt x="27212" y="0"/>
                  </a:cubicBezTo>
                  <a:close/>
                </a:path>
              </a:pathLst>
            </a:custGeom>
            <a:solidFill>
              <a:srgbClr val="FFFFFF"/>
            </a:solidFill>
          </p:spPr>
        </p:sp>
        <p:sp>
          <p:nvSpPr>
            <p:cNvPr name="TextBox 8" id="8"/>
            <p:cNvSpPr txBox="true"/>
            <p:nvPr/>
          </p:nvSpPr>
          <p:spPr>
            <a:xfrm>
              <a:off x="0" y="-38100"/>
              <a:ext cx="3821486" cy="185087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304155" y="2313741"/>
            <a:ext cx="13679690" cy="6261294"/>
          </a:xfrm>
          <a:prstGeom prst="rect">
            <a:avLst/>
          </a:prstGeom>
        </p:spPr>
        <p:txBody>
          <a:bodyPr anchor="t" rtlCol="false" tIns="0" lIns="0" bIns="0" rIns="0">
            <a:spAutoFit/>
          </a:bodyPr>
          <a:lstStyle/>
          <a:p>
            <a:pPr algn="just">
              <a:lnSpc>
                <a:spcPts val="4539"/>
              </a:lnSpc>
            </a:pPr>
            <a:r>
              <a:rPr lang="en-US" sz="3242">
                <a:solidFill>
                  <a:srgbClr val="1F4F74"/>
                </a:solidFill>
                <a:latin typeface="Poppins Light Bold"/>
              </a:rPr>
              <a:t>Our bank financing website aims to offer a comprehensive and easy-to-use platform that meets our clients' various financial demands. Several components make up the system, which guarantees a safe and easy banking experience. The "Sign Up" and "Log In" modules facilitate the process of account creation and provide individualized financial services to users. The sections labeled "Account Overview" and "Account Management" enable clients to effectively oversee and manage their personal information. Our dedication to supporting financial growth is obvious in the presence of "Investment Services," "Loan and Credit Services," and "Insurance Services." </a:t>
            </a:r>
          </a:p>
        </p:txBody>
      </p:sp>
      <p:sp>
        <p:nvSpPr>
          <p:cNvPr name="TextBox 10" id="10"/>
          <p:cNvSpPr txBox="true"/>
          <p:nvPr/>
        </p:nvSpPr>
        <p:spPr>
          <a:xfrm rot="0">
            <a:off x="722028" y="580885"/>
            <a:ext cx="3931228" cy="1142827"/>
          </a:xfrm>
          <a:prstGeom prst="rect">
            <a:avLst/>
          </a:prstGeom>
        </p:spPr>
        <p:txBody>
          <a:bodyPr anchor="t" rtlCol="false" tIns="0" lIns="0" bIns="0" rIns="0">
            <a:spAutoFit/>
          </a:bodyPr>
          <a:lstStyle/>
          <a:p>
            <a:pPr>
              <a:lnSpc>
                <a:spcPts val="9368"/>
              </a:lnSpc>
            </a:pPr>
            <a:r>
              <a:rPr lang="en-US" sz="6691">
                <a:solidFill>
                  <a:srgbClr val="FFFFFF"/>
                </a:solidFill>
                <a:latin typeface="Poppins Bold"/>
              </a:rPr>
              <a:t>Purpose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32362" y="-114525"/>
            <a:ext cx="18552725" cy="10529469"/>
            <a:chOff x="0" y="0"/>
            <a:chExt cx="4886314" cy="2773193"/>
          </a:xfrm>
        </p:grpSpPr>
        <p:sp>
          <p:nvSpPr>
            <p:cNvPr name="Freeform 4" id="4"/>
            <p:cNvSpPr/>
            <p:nvPr/>
          </p:nvSpPr>
          <p:spPr>
            <a:xfrm flipH="false" flipV="false" rot="0">
              <a:off x="0" y="0"/>
              <a:ext cx="4886315" cy="2773193"/>
            </a:xfrm>
            <a:custGeom>
              <a:avLst/>
              <a:gdLst/>
              <a:ahLst/>
              <a:cxnLst/>
              <a:rect r="r" b="b" t="t" l="l"/>
              <a:pathLst>
                <a:path h="2773193" w="4886315">
                  <a:moveTo>
                    <a:pt x="0" y="0"/>
                  </a:moveTo>
                  <a:lnTo>
                    <a:pt x="4886315" y="0"/>
                  </a:lnTo>
                  <a:lnTo>
                    <a:pt x="4886315" y="2773193"/>
                  </a:lnTo>
                  <a:lnTo>
                    <a:pt x="0" y="2773193"/>
                  </a:lnTo>
                  <a:close/>
                </a:path>
              </a:pathLst>
            </a:custGeom>
            <a:solidFill>
              <a:srgbClr val="447B9C">
                <a:alpha val="71765"/>
              </a:srgbClr>
            </a:solidFill>
          </p:spPr>
        </p:sp>
        <p:sp>
          <p:nvSpPr>
            <p:cNvPr name="TextBox 5" id="5"/>
            <p:cNvSpPr txBox="true"/>
            <p:nvPr/>
          </p:nvSpPr>
          <p:spPr>
            <a:xfrm>
              <a:off x="0" y="-38100"/>
              <a:ext cx="4886314" cy="281129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889147" y="1991394"/>
            <a:ext cx="14509706" cy="6882895"/>
            <a:chOff x="0" y="0"/>
            <a:chExt cx="3821486" cy="1812779"/>
          </a:xfrm>
        </p:grpSpPr>
        <p:sp>
          <p:nvSpPr>
            <p:cNvPr name="Freeform 7" id="7"/>
            <p:cNvSpPr/>
            <p:nvPr/>
          </p:nvSpPr>
          <p:spPr>
            <a:xfrm flipH="false" flipV="false" rot="0">
              <a:off x="0" y="0"/>
              <a:ext cx="3821487" cy="1812779"/>
            </a:xfrm>
            <a:custGeom>
              <a:avLst/>
              <a:gdLst/>
              <a:ahLst/>
              <a:cxnLst/>
              <a:rect r="r" b="b" t="t" l="l"/>
              <a:pathLst>
                <a:path h="1812779" w="3821487">
                  <a:moveTo>
                    <a:pt x="27212" y="0"/>
                  </a:moveTo>
                  <a:lnTo>
                    <a:pt x="3794275" y="0"/>
                  </a:lnTo>
                  <a:cubicBezTo>
                    <a:pt x="3801492" y="0"/>
                    <a:pt x="3808413" y="2867"/>
                    <a:pt x="3813516" y="7970"/>
                  </a:cubicBezTo>
                  <a:cubicBezTo>
                    <a:pt x="3818620" y="13073"/>
                    <a:pt x="3821487" y="19995"/>
                    <a:pt x="3821487" y="27212"/>
                  </a:cubicBezTo>
                  <a:lnTo>
                    <a:pt x="3821487" y="1785567"/>
                  </a:lnTo>
                  <a:cubicBezTo>
                    <a:pt x="3821487" y="1792784"/>
                    <a:pt x="3818620" y="1799706"/>
                    <a:pt x="3813516" y="1804809"/>
                  </a:cubicBezTo>
                  <a:cubicBezTo>
                    <a:pt x="3808413" y="1809912"/>
                    <a:pt x="3801492" y="1812779"/>
                    <a:pt x="3794275" y="1812779"/>
                  </a:cubicBezTo>
                  <a:lnTo>
                    <a:pt x="27212" y="1812779"/>
                  </a:lnTo>
                  <a:cubicBezTo>
                    <a:pt x="19995" y="1812779"/>
                    <a:pt x="13073" y="1809912"/>
                    <a:pt x="7970" y="1804809"/>
                  </a:cubicBezTo>
                  <a:cubicBezTo>
                    <a:pt x="2867" y="1799706"/>
                    <a:pt x="0" y="1792784"/>
                    <a:pt x="0" y="1785567"/>
                  </a:cubicBezTo>
                  <a:lnTo>
                    <a:pt x="0" y="27212"/>
                  </a:lnTo>
                  <a:cubicBezTo>
                    <a:pt x="0" y="19995"/>
                    <a:pt x="2867" y="13073"/>
                    <a:pt x="7970" y="7970"/>
                  </a:cubicBezTo>
                  <a:cubicBezTo>
                    <a:pt x="13073" y="2867"/>
                    <a:pt x="19995" y="0"/>
                    <a:pt x="27212" y="0"/>
                  </a:cubicBezTo>
                  <a:close/>
                </a:path>
              </a:pathLst>
            </a:custGeom>
            <a:solidFill>
              <a:srgbClr val="FFFFFF"/>
            </a:solidFill>
          </p:spPr>
        </p:sp>
        <p:sp>
          <p:nvSpPr>
            <p:cNvPr name="TextBox 8" id="8"/>
            <p:cNvSpPr txBox="true"/>
            <p:nvPr/>
          </p:nvSpPr>
          <p:spPr>
            <a:xfrm>
              <a:off x="0" y="-38100"/>
              <a:ext cx="3821486" cy="185087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304155" y="2313741"/>
            <a:ext cx="13679690" cy="6261294"/>
          </a:xfrm>
          <a:prstGeom prst="rect">
            <a:avLst/>
          </a:prstGeom>
        </p:spPr>
        <p:txBody>
          <a:bodyPr anchor="t" rtlCol="false" tIns="0" lIns="0" bIns="0" rIns="0">
            <a:spAutoFit/>
          </a:bodyPr>
          <a:lstStyle/>
          <a:p>
            <a:pPr algn="just">
              <a:lnSpc>
                <a:spcPts val="4539"/>
              </a:lnSpc>
            </a:pPr>
            <a:r>
              <a:rPr lang="en-US" sz="3242">
                <a:solidFill>
                  <a:srgbClr val="1F4F74"/>
                </a:solidFill>
                <a:latin typeface="Poppins Light Bold"/>
              </a:rPr>
              <a:t>The system includes comprehensive "Transaction and Payment Services" for smooth transactions. To help consumers make wise decisions, the website also provides helpful "Financial Planning and Advisory" services. We have included a specialized "Customer Support and Help Center" to promptly resolve inquiries in order to improve the overall customer experience. The "About" part gives accessibility and insight into our institution's principles and goals, while the "Services" section serves as a one-stop shop for all the services that our system is offering. Our bank finance website hopes to be a reliable companion in our clients' financial endeavors by offering these modules.</a:t>
            </a:r>
          </a:p>
        </p:txBody>
      </p:sp>
      <p:sp>
        <p:nvSpPr>
          <p:cNvPr name="TextBox 10" id="10"/>
          <p:cNvSpPr txBox="true"/>
          <p:nvPr/>
        </p:nvSpPr>
        <p:spPr>
          <a:xfrm rot="0">
            <a:off x="722028" y="580885"/>
            <a:ext cx="3931228" cy="1142827"/>
          </a:xfrm>
          <a:prstGeom prst="rect">
            <a:avLst/>
          </a:prstGeom>
        </p:spPr>
        <p:txBody>
          <a:bodyPr anchor="t" rtlCol="false" tIns="0" lIns="0" bIns="0" rIns="0">
            <a:spAutoFit/>
          </a:bodyPr>
          <a:lstStyle/>
          <a:p>
            <a:pPr>
              <a:lnSpc>
                <a:spcPts val="9368"/>
              </a:lnSpc>
            </a:pPr>
            <a:r>
              <a:rPr lang="en-US" sz="6691">
                <a:solidFill>
                  <a:srgbClr val="FFFFFF"/>
                </a:solidFill>
                <a:latin typeface="Poppins Bold"/>
              </a:rPr>
              <a:t>Purpose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34286" y="0"/>
            <a:ext cx="6960698" cy="10287000"/>
          </a:xfrm>
          <a:custGeom>
            <a:avLst/>
            <a:gdLst/>
            <a:ahLst/>
            <a:cxnLst/>
            <a:rect r="r" b="b" t="t" l="l"/>
            <a:pathLst>
              <a:path h="10287000" w="6960698">
                <a:moveTo>
                  <a:pt x="0" y="0"/>
                </a:moveTo>
                <a:lnTo>
                  <a:pt x="6960699" y="0"/>
                </a:lnTo>
                <a:lnTo>
                  <a:pt x="6960699" y="10287000"/>
                </a:lnTo>
                <a:lnTo>
                  <a:pt x="0" y="10287000"/>
                </a:lnTo>
                <a:lnTo>
                  <a:pt x="0" y="0"/>
                </a:lnTo>
                <a:close/>
              </a:path>
            </a:pathLst>
          </a:custGeom>
          <a:blipFill>
            <a:blip r:embed="rId2"/>
            <a:stretch>
              <a:fillRect l="-66300" t="0" r="-94691" b="0"/>
            </a:stretch>
          </a:blipFill>
        </p:spPr>
      </p:sp>
      <p:grpSp>
        <p:nvGrpSpPr>
          <p:cNvPr name="Group 3" id="3"/>
          <p:cNvGrpSpPr/>
          <p:nvPr/>
        </p:nvGrpSpPr>
        <p:grpSpPr>
          <a:xfrm rot="0">
            <a:off x="11434286" y="-58296"/>
            <a:ext cx="6960698" cy="10449226"/>
            <a:chOff x="0" y="0"/>
            <a:chExt cx="1833270" cy="2752060"/>
          </a:xfrm>
        </p:grpSpPr>
        <p:sp>
          <p:nvSpPr>
            <p:cNvPr name="Freeform 4" id="4"/>
            <p:cNvSpPr/>
            <p:nvPr/>
          </p:nvSpPr>
          <p:spPr>
            <a:xfrm flipH="false" flipV="false" rot="0">
              <a:off x="0" y="0"/>
              <a:ext cx="1833270" cy="2752060"/>
            </a:xfrm>
            <a:custGeom>
              <a:avLst/>
              <a:gdLst/>
              <a:ahLst/>
              <a:cxnLst/>
              <a:rect r="r" b="b" t="t" l="l"/>
              <a:pathLst>
                <a:path h="2752060" w="1833270">
                  <a:moveTo>
                    <a:pt x="0" y="0"/>
                  </a:moveTo>
                  <a:lnTo>
                    <a:pt x="1833270" y="0"/>
                  </a:lnTo>
                  <a:lnTo>
                    <a:pt x="1833270" y="2752060"/>
                  </a:lnTo>
                  <a:lnTo>
                    <a:pt x="0" y="2752060"/>
                  </a:lnTo>
                  <a:close/>
                </a:path>
              </a:pathLst>
            </a:custGeom>
            <a:solidFill>
              <a:srgbClr val="447B9C">
                <a:alpha val="71765"/>
              </a:srgbClr>
            </a:solidFill>
          </p:spPr>
        </p:sp>
        <p:sp>
          <p:nvSpPr>
            <p:cNvPr name="TextBox 5" id="5"/>
            <p:cNvSpPr txBox="true"/>
            <p:nvPr/>
          </p:nvSpPr>
          <p:spPr>
            <a:xfrm>
              <a:off x="0" y="-38100"/>
              <a:ext cx="1833270" cy="2790160"/>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rot="-10799999">
            <a:off x="15286541" y="5143500"/>
            <a:ext cx="4101854"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14861143" y="4718103"/>
            <a:ext cx="850795" cy="850795"/>
          </a:xfrm>
          <a:custGeom>
            <a:avLst/>
            <a:gdLst/>
            <a:ahLst/>
            <a:cxnLst/>
            <a:rect r="r" b="b" t="t" l="l"/>
            <a:pathLst>
              <a:path h="850795" w="850795">
                <a:moveTo>
                  <a:pt x="0" y="0"/>
                </a:moveTo>
                <a:lnTo>
                  <a:pt x="850795" y="0"/>
                </a:lnTo>
                <a:lnTo>
                  <a:pt x="850795" y="850794"/>
                </a:lnTo>
                <a:lnTo>
                  <a:pt x="0" y="850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52895" y="1234929"/>
            <a:ext cx="10304986" cy="3442105"/>
          </a:xfrm>
          <a:prstGeom prst="rect">
            <a:avLst/>
          </a:prstGeom>
        </p:spPr>
        <p:txBody>
          <a:bodyPr anchor="t" rtlCol="false" tIns="0" lIns="0" bIns="0" rIns="0">
            <a:spAutoFit/>
          </a:bodyPr>
          <a:lstStyle/>
          <a:p>
            <a:pPr algn="just">
              <a:lnSpc>
                <a:spcPts val="5717"/>
              </a:lnSpc>
            </a:pPr>
            <a:r>
              <a:rPr lang="en-US" sz="4084">
                <a:solidFill>
                  <a:srgbClr val="447B9C"/>
                </a:solidFill>
                <a:latin typeface="Poppins Bold Bold"/>
              </a:rPr>
              <a:t> 1. User Management </a:t>
            </a:r>
          </a:p>
          <a:p>
            <a:pPr algn="just">
              <a:lnSpc>
                <a:spcPts val="5437"/>
              </a:lnSpc>
            </a:pPr>
            <a:r>
              <a:rPr lang="en-US" sz="3884">
                <a:solidFill>
                  <a:srgbClr val="447B9C"/>
                </a:solidFill>
                <a:latin typeface="Poppins Bold Bold"/>
              </a:rPr>
              <a:t>- Sign Up Module: enables platform account creation for users. </a:t>
            </a:r>
          </a:p>
          <a:p>
            <a:pPr algn="just">
              <a:lnSpc>
                <a:spcPts val="5437"/>
              </a:lnSpc>
            </a:pPr>
            <a:r>
              <a:rPr lang="en-US" sz="3884">
                <a:solidFill>
                  <a:srgbClr val="447B9C"/>
                </a:solidFill>
                <a:latin typeface="Poppins Bold Bold"/>
              </a:rPr>
              <a:t>- Log In Module: Offers safe entry to user profiles.</a:t>
            </a:r>
          </a:p>
        </p:txBody>
      </p:sp>
      <p:sp>
        <p:nvSpPr>
          <p:cNvPr name="TextBox 9" id="9"/>
          <p:cNvSpPr txBox="true"/>
          <p:nvPr/>
        </p:nvSpPr>
        <p:spPr>
          <a:xfrm rot="0">
            <a:off x="552895" y="5492697"/>
            <a:ext cx="10304986" cy="4127905"/>
          </a:xfrm>
          <a:prstGeom prst="rect">
            <a:avLst/>
          </a:prstGeom>
        </p:spPr>
        <p:txBody>
          <a:bodyPr anchor="t" rtlCol="false" tIns="0" lIns="0" bIns="0" rIns="0">
            <a:spAutoFit/>
          </a:bodyPr>
          <a:lstStyle/>
          <a:p>
            <a:pPr algn="just">
              <a:lnSpc>
                <a:spcPts val="5717"/>
              </a:lnSpc>
            </a:pPr>
            <a:r>
              <a:rPr lang="en-US" sz="4084">
                <a:solidFill>
                  <a:srgbClr val="447B9C"/>
                </a:solidFill>
                <a:latin typeface="Poppins Bold Bold"/>
              </a:rPr>
              <a:t>2. Account Management </a:t>
            </a:r>
          </a:p>
          <a:p>
            <a:pPr algn="just">
              <a:lnSpc>
                <a:spcPts val="5437"/>
              </a:lnSpc>
            </a:pPr>
            <a:r>
              <a:rPr lang="en-US" sz="3884">
                <a:solidFill>
                  <a:srgbClr val="447B9C"/>
                </a:solidFill>
                <a:latin typeface="Poppins Bold Bold"/>
              </a:rPr>
              <a:t>- Account Overview Module: Shows the user's information. </a:t>
            </a:r>
          </a:p>
          <a:p>
            <a:pPr algn="just">
              <a:lnSpc>
                <a:spcPts val="5437"/>
              </a:lnSpc>
            </a:pPr>
            <a:r>
              <a:rPr lang="en-US" sz="3884">
                <a:solidFill>
                  <a:srgbClr val="447B9C"/>
                </a:solidFill>
                <a:latin typeface="Poppins Bold Bold"/>
              </a:rPr>
              <a:t>- Account Management Tools: Gives users the ability to edit account information.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692270"/>
            <a:ext cx="18288000" cy="5262485"/>
          </a:xfrm>
          <a:custGeom>
            <a:avLst/>
            <a:gdLst/>
            <a:ahLst/>
            <a:cxnLst/>
            <a:rect r="r" b="b" t="t" l="l"/>
            <a:pathLst>
              <a:path h="5262485" w="18288000">
                <a:moveTo>
                  <a:pt x="0" y="0"/>
                </a:moveTo>
                <a:lnTo>
                  <a:pt x="18288000" y="0"/>
                </a:lnTo>
                <a:lnTo>
                  <a:pt x="18288000" y="5262485"/>
                </a:lnTo>
                <a:lnTo>
                  <a:pt x="0" y="5262485"/>
                </a:lnTo>
                <a:lnTo>
                  <a:pt x="0" y="0"/>
                </a:lnTo>
                <a:close/>
              </a:path>
            </a:pathLst>
          </a:custGeom>
          <a:blipFill>
            <a:blip r:embed="rId2"/>
            <a:stretch>
              <a:fillRect l="0" t="-89896" r="0" b="-41636"/>
            </a:stretch>
          </a:blipFill>
        </p:spPr>
      </p:sp>
      <p:grpSp>
        <p:nvGrpSpPr>
          <p:cNvPr name="Group 3" id="3"/>
          <p:cNvGrpSpPr/>
          <p:nvPr/>
        </p:nvGrpSpPr>
        <p:grpSpPr>
          <a:xfrm rot="0">
            <a:off x="-127088" y="5692270"/>
            <a:ext cx="18538121" cy="4715309"/>
            <a:chOff x="0" y="0"/>
            <a:chExt cx="4882468" cy="1241892"/>
          </a:xfrm>
        </p:grpSpPr>
        <p:sp>
          <p:nvSpPr>
            <p:cNvPr name="Freeform 4" id="4"/>
            <p:cNvSpPr/>
            <p:nvPr/>
          </p:nvSpPr>
          <p:spPr>
            <a:xfrm flipH="false" flipV="false" rot="0">
              <a:off x="0" y="0"/>
              <a:ext cx="4882468" cy="1241892"/>
            </a:xfrm>
            <a:custGeom>
              <a:avLst/>
              <a:gdLst/>
              <a:ahLst/>
              <a:cxnLst/>
              <a:rect r="r" b="b" t="t" l="l"/>
              <a:pathLst>
                <a:path h="1241892" w="4882468">
                  <a:moveTo>
                    <a:pt x="0" y="0"/>
                  </a:moveTo>
                  <a:lnTo>
                    <a:pt x="4882468" y="0"/>
                  </a:lnTo>
                  <a:lnTo>
                    <a:pt x="4882468" y="1241892"/>
                  </a:lnTo>
                  <a:lnTo>
                    <a:pt x="0" y="1241892"/>
                  </a:lnTo>
                  <a:close/>
                </a:path>
              </a:pathLst>
            </a:custGeom>
            <a:solidFill>
              <a:srgbClr val="447B9C">
                <a:alpha val="71765"/>
              </a:srgbClr>
            </a:solidFill>
          </p:spPr>
        </p:sp>
        <p:sp>
          <p:nvSpPr>
            <p:cNvPr name="TextBox 5" id="5"/>
            <p:cNvSpPr txBox="true"/>
            <p:nvPr/>
          </p:nvSpPr>
          <p:spPr>
            <a:xfrm>
              <a:off x="0" y="-38100"/>
              <a:ext cx="4882468" cy="1279992"/>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H="true">
            <a:off x="15182616" y="738162"/>
            <a:ext cx="3105269" cy="18787"/>
          </a:xfrm>
          <a:prstGeom prst="line">
            <a:avLst/>
          </a:prstGeom>
          <a:ln cap="flat" w="38100">
            <a:solidFill>
              <a:srgbClr val="447B9C"/>
            </a:solidFill>
            <a:prstDash val="solid"/>
            <a:headEnd type="none" len="sm" w="sm"/>
            <a:tailEnd type="none" len="sm" w="sm"/>
          </a:ln>
        </p:spPr>
      </p:sp>
      <p:sp>
        <p:nvSpPr>
          <p:cNvPr name="Freeform 7" id="7"/>
          <p:cNvSpPr/>
          <p:nvPr/>
        </p:nvSpPr>
        <p:spPr>
          <a:xfrm flipH="false" flipV="false" rot="0">
            <a:off x="14331821" y="331552"/>
            <a:ext cx="850795" cy="850795"/>
          </a:xfrm>
          <a:custGeom>
            <a:avLst/>
            <a:gdLst/>
            <a:ahLst/>
            <a:cxnLst/>
            <a:rect r="r" b="b" t="t" l="l"/>
            <a:pathLst>
              <a:path h="850795" w="850795">
                <a:moveTo>
                  <a:pt x="0" y="0"/>
                </a:moveTo>
                <a:lnTo>
                  <a:pt x="850795" y="0"/>
                </a:lnTo>
                <a:lnTo>
                  <a:pt x="850795" y="850795"/>
                </a:lnTo>
                <a:lnTo>
                  <a:pt x="0" y="8507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26192" y="1461197"/>
            <a:ext cx="18453956" cy="3460150"/>
          </a:xfrm>
          <a:prstGeom prst="rect">
            <a:avLst/>
          </a:prstGeom>
        </p:spPr>
        <p:txBody>
          <a:bodyPr anchor="t" rtlCol="false" tIns="0" lIns="0" bIns="0" rIns="0">
            <a:spAutoFit/>
          </a:bodyPr>
          <a:lstStyle/>
          <a:p>
            <a:pPr>
              <a:lnSpc>
                <a:spcPts val="5843"/>
              </a:lnSpc>
            </a:pPr>
            <a:r>
              <a:rPr lang="en-US" sz="4173">
                <a:solidFill>
                  <a:srgbClr val="447B9C"/>
                </a:solidFill>
                <a:latin typeface="Poppins Bold Bold"/>
              </a:rPr>
              <a:t>3. Transaction and Payment Services</a:t>
            </a:r>
            <a:r>
              <a:rPr lang="en-US" sz="4173">
                <a:solidFill>
                  <a:srgbClr val="447B9C"/>
                </a:solidFill>
                <a:latin typeface="Poppins Bold Bold"/>
              </a:rPr>
              <a:t> </a:t>
            </a:r>
          </a:p>
          <a:p>
            <a:pPr>
              <a:lnSpc>
                <a:spcPts val="5423"/>
              </a:lnSpc>
            </a:pPr>
            <a:r>
              <a:rPr lang="en-US" sz="3873">
                <a:solidFill>
                  <a:srgbClr val="447B9C"/>
                </a:solidFill>
                <a:latin typeface="Poppins Bold Bold"/>
              </a:rPr>
              <a:t>- Transfer Funds Module: Enables quick and safe money transfers. </a:t>
            </a:r>
          </a:p>
          <a:p>
            <a:pPr>
              <a:lnSpc>
                <a:spcPts val="5423"/>
              </a:lnSpc>
            </a:pPr>
            <a:r>
              <a:rPr lang="en-US" sz="3873">
                <a:solidFill>
                  <a:srgbClr val="447B9C"/>
                </a:solidFill>
                <a:latin typeface="Poppins Bold Bold"/>
              </a:rPr>
              <a:t>- Bill Payment Services: Facilitates bill payment. </a:t>
            </a:r>
          </a:p>
          <a:p>
            <a:pPr>
              <a:lnSpc>
                <a:spcPts val="5423"/>
              </a:lnSpc>
            </a:pPr>
            <a:r>
              <a:rPr lang="en-US" sz="3873">
                <a:solidFill>
                  <a:srgbClr val="447B9C"/>
                </a:solidFill>
                <a:latin typeface="Poppins Bold Bold"/>
              </a:rPr>
              <a:t>- Transaction History: Records all transaction in the account.</a:t>
            </a:r>
          </a:p>
          <a:p>
            <a:pPr>
              <a:lnSpc>
                <a:spcPts val="5423"/>
              </a:lnSpc>
            </a:pPr>
          </a:p>
        </p:txBody>
      </p:sp>
      <p:sp>
        <p:nvSpPr>
          <p:cNvPr name="AutoShape 9" id="9"/>
          <p:cNvSpPr/>
          <p:nvPr/>
        </p:nvSpPr>
        <p:spPr>
          <a:xfrm>
            <a:off x="-1587500" y="7855105"/>
            <a:ext cx="4461861" cy="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762022" y="7429708"/>
            <a:ext cx="850795" cy="850795"/>
          </a:xfrm>
          <a:custGeom>
            <a:avLst/>
            <a:gdLst/>
            <a:ahLst/>
            <a:cxnLst/>
            <a:rect r="r" b="b" t="t" l="l"/>
            <a:pathLst>
              <a:path h="850795" w="850795">
                <a:moveTo>
                  <a:pt x="0" y="0"/>
                </a:moveTo>
                <a:lnTo>
                  <a:pt x="850794" y="0"/>
                </a:lnTo>
                <a:lnTo>
                  <a:pt x="850794" y="850795"/>
                </a:lnTo>
                <a:lnTo>
                  <a:pt x="0" y="8507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853714" cy="10407985"/>
          </a:xfrm>
          <a:custGeom>
            <a:avLst/>
            <a:gdLst/>
            <a:ahLst/>
            <a:cxnLst/>
            <a:rect r="r" b="b" t="t" l="l"/>
            <a:pathLst>
              <a:path h="10407985" w="6853714">
                <a:moveTo>
                  <a:pt x="0" y="0"/>
                </a:moveTo>
                <a:lnTo>
                  <a:pt x="6853714" y="0"/>
                </a:lnTo>
                <a:lnTo>
                  <a:pt x="6853714" y="10407985"/>
                </a:lnTo>
                <a:lnTo>
                  <a:pt x="0" y="10407985"/>
                </a:lnTo>
                <a:lnTo>
                  <a:pt x="0" y="0"/>
                </a:lnTo>
                <a:close/>
              </a:path>
            </a:pathLst>
          </a:custGeom>
          <a:blipFill>
            <a:blip r:embed="rId2"/>
            <a:stretch>
              <a:fillRect l="-114269" t="0" r="-13235" b="0"/>
            </a:stretch>
          </a:blipFill>
        </p:spPr>
      </p:sp>
      <p:grpSp>
        <p:nvGrpSpPr>
          <p:cNvPr name="Group 3" id="3"/>
          <p:cNvGrpSpPr/>
          <p:nvPr/>
        </p:nvGrpSpPr>
        <p:grpSpPr>
          <a:xfrm rot="0">
            <a:off x="-123033" y="-112339"/>
            <a:ext cx="6976747" cy="10520324"/>
            <a:chOff x="0" y="0"/>
            <a:chExt cx="1837497" cy="2770785"/>
          </a:xfrm>
        </p:grpSpPr>
        <p:sp>
          <p:nvSpPr>
            <p:cNvPr name="Freeform 4" id="4"/>
            <p:cNvSpPr/>
            <p:nvPr/>
          </p:nvSpPr>
          <p:spPr>
            <a:xfrm flipH="false" flipV="false" rot="0">
              <a:off x="0" y="0"/>
              <a:ext cx="1837497" cy="2770785"/>
            </a:xfrm>
            <a:custGeom>
              <a:avLst/>
              <a:gdLst/>
              <a:ahLst/>
              <a:cxnLst/>
              <a:rect r="r" b="b" t="t" l="l"/>
              <a:pathLst>
                <a:path h="2770785" w="1837497">
                  <a:moveTo>
                    <a:pt x="0" y="0"/>
                  </a:moveTo>
                  <a:lnTo>
                    <a:pt x="1837497" y="0"/>
                  </a:lnTo>
                  <a:lnTo>
                    <a:pt x="1837497" y="2770785"/>
                  </a:lnTo>
                  <a:lnTo>
                    <a:pt x="0" y="2770785"/>
                  </a:lnTo>
                  <a:close/>
                </a:path>
              </a:pathLst>
            </a:custGeom>
            <a:solidFill>
              <a:srgbClr val="447B9C">
                <a:alpha val="71765"/>
              </a:srgbClr>
            </a:solidFill>
          </p:spPr>
        </p:sp>
        <p:sp>
          <p:nvSpPr>
            <p:cNvPr name="TextBox 5" id="5"/>
            <p:cNvSpPr txBox="true"/>
            <p:nvPr/>
          </p:nvSpPr>
          <p:spPr>
            <a:xfrm>
              <a:off x="0" y="-38100"/>
              <a:ext cx="1837497" cy="2808885"/>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rot="0">
            <a:off x="-1706476" y="5394470"/>
            <a:ext cx="4461861"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2329988" y="4969073"/>
            <a:ext cx="850795" cy="850795"/>
          </a:xfrm>
          <a:custGeom>
            <a:avLst/>
            <a:gdLst/>
            <a:ahLst/>
            <a:cxnLst/>
            <a:rect r="r" b="b" t="t" l="l"/>
            <a:pathLst>
              <a:path h="850795" w="850795">
                <a:moveTo>
                  <a:pt x="0" y="0"/>
                </a:moveTo>
                <a:lnTo>
                  <a:pt x="850795" y="0"/>
                </a:lnTo>
                <a:lnTo>
                  <a:pt x="850795" y="850794"/>
                </a:lnTo>
                <a:lnTo>
                  <a:pt x="0" y="850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245113" y="1214134"/>
            <a:ext cx="10304986" cy="2756305"/>
          </a:xfrm>
          <a:prstGeom prst="rect">
            <a:avLst/>
          </a:prstGeom>
        </p:spPr>
        <p:txBody>
          <a:bodyPr anchor="t" rtlCol="false" tIns="0" lIns="0" bIns="0" rIns="0">
            <a:spAutoFit/>
          </a:bodyPr>
          <a:lstStyle/>
          <a:p>
            <a:pPr algn="just">
              <a:lnSpc>
                <a:spcPts val="5717"/>
              </a:lnSpc>
            </a:pPr>
            <a:r>
              <a:rPr lang="en-US" sz="4084">
                <a:solidFill>
                  <a:srgbClr val="447B9C"/>
                </a:solidFill>
                <a:latin typeface="Poppins Bold Bold"/>
              </a:rPr>
              <a:t>4. Investment Services </a:t>
            </a:r>
          </a:p>
          <a:p>
            <a:pPr algn="just">
              <a:lnSpc>
                <a:spcPts val="5437"/>
              </a:lnSpc>
            </a:pPr>
            <a:r>
              <a:rPr lang="en-US" sz="3884">
                <a:solidFill>
                  <a:srgbClr val="447B9C"/>
                </a:solidFill>
                <a:latin typeface="Poppins Bold Bold"/>
              </a:rPr>
              <a:t>- Investment Tools: Offers investment advising services, portfolio tracking, and real-time market data.</a:t>
            </a:r>
          </a:p>
        </p:txBody>
      </p:sp>
      <p:sp>
        <p:nvSpPr>
          <p:cNvPr name="TextBox 9" id="9"/>
          <p:cNvSpPr txBox="true"/>
          <p:nvPr/>
        </p:nvSpPr>
        <p:spPr>
          <a:xfrm rot="0">
            <a:off x="7245113" y="4764485"/>
            <a:ext cx="10625955" cy="4127905"/>
          </a:xfrm>
          <a:prstGeom prst="rect">
            <a:avLst/>
          </a:prstGeom>
        </p:spPr>
        <p:txBody>
          <a:bodyPr anchor="t" rtlCol="false" tIns="0" lIns="0" bIns="0" rIns="0">
            <a:spAutoFit/>
          </a:bodyPr>
          <a:lstStyle/>
          <a:p>
            <a:pPr algn="just">
              <a:lnSpc>
                <a:spcPts val="5717"/>
              </a:lnSpc>
            </a:pPr>
            <a:r>
              <a:rPr lang="en-US" sz="4084">
                <a:solidFill>
                  <a:srgbClr val="447B9C"/>
                </a:solidFill>
                <a:latin typeface="Poppins Bold Bold"/>
              </a:rPr>
              <a:t>5. Loan and Credit Services </a:t>
            </a:r>
          </a:p>
          <a:p>
            <a:pPr algn="just">
              <a:lnSpc>
                <a:spcPts val="5437"/>
              </a:lnSpc>
            </a:pPr>
            <a:r>
              <a:rPr lang="en-US" sz="3884">
                <a:solidFill>
                  <a:srgbClr val="447B9C"/>
                </a:solidFill>
                <a:latin typeface="Poppins Bold Bold"/>
              </a:rPr>
              <a:t>- Personal Loan Application Module: Facilitates personal loan applications. </a:t>
            </a:r>
          </a:p>
          <a:p>
            <a:pPr algn="just">
              <a:lnSpc>
                <a:spcPts val="5437"/>
              </a:lnSpc>
            </a:pPr>
            <a:r>
              <a:rPr lang="en-US" sz="3884">
                <a:solidFill>
                  <a:srgbClr val="447B9C"/>
                </a:solidFill>
                <a:latin typeface="Poppins Bold Bold"/>
              </a:rPr>
              <a:t>- Auto and Recreational Loan Application Module: Facilitates Auto and Recreational loan applications.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7070409" cy="4810670"/>
          </a:xfrm>
          <a:custGeom>
            <a:avLst/>
            <a:gdLst/>
            <a:ahLst/>
            <a:cxnLst/>
            <a:rect r="r" b="b" t="t" l="l"/>
            <a:pathLst>
              <a:path h="4810670" w="7070409">
                <a:moveTo>
                  <a:pt x="0" y="0"/>
                </a:moveTo>
                <a:lnTo>
                  <a:pt x="7070409" y="0"/>
                </a:lnTo>
                <a:lnTo>
                  <a:pt x="7070409" y="4810670"/>
                </a:lnTo>
                <a:lnTo>
                  <a:pt x="0" y="4810670"/>
                </a:lnTo>
                <a:lnTo>
                  <a:pt x="0" y="0"/>
                </a:lnTo>
                <a:close/>
              </a:path>
            </a:pathLst>
          </a:custGeom>
          <a:blipFill>
            <a:blip r:embed="rId2"/>
            <a:stretch>
              <a:fillRect l="0" t="-3669" r="0" b="-6560"/>
            </a:stretch>
          </a:blipFill>
        </p:spPr>
      </p:sp>
      <p:sp>
        <p:nvSpPr>
          <p:cNvPr name="Freeform 3" id="3"/>
          <p:cNvSpPr/>
          <p:nvPr/>
        </p:nvSpPr>
        <p:spPr>
          <a:xfrm flipH="false" flipV="false" rot="0">
            <a:off x="11217591" y="5476330"/>
            <a:ext cx="7070409" cy="4810670"/>
          </a:xfrm>
          <a:custGeom>
            <a:avLst/>
            <a:gdLst/>
            <a:ahLst/>
            <a:cxnLst/>
            <a:rect r="r" b="b" t="t" l="l"/>
            <a:pathLst>
              <a:path h="4810670" w="7070409">
                <a:moveTo>
                  <a:pt x="0" y="0"/>
                </a:moveTo>
                <a:lnTo>
                  <a:pt x="7070409" y="0"/>
                </a:lnTo>
                <a:lnTo>
                  <a:pt x="7070409" y="4810670"/>
                </a:lnTo>
                <a:lnTo>
                  <a:pt x="0" y="4810670"/>
                </a:lnTo>
                <a:lnTo>
                  <a:pt x="0" y="0"/>
                </a:lnTo>
                <a:close/>
              </a:path>
            </a:pathLst>
          </a:custGeom>
          <a:blipFill>
            <a:blip r:embed="rId3"/>
            <a:stretch>
              <a:fillRect l="-1061" t="0" r="-1061" b="0"/>
            </a:stretch>
          </a:blipFill>
        </p:spPr>
      </p:sp>
      <p:sp>
        <p:nvSpPr>
          <p:cNvPr name="TextBox 4" id="4"/>
          <p:cNvSpPr txBox="true"/>
          <p:nvPr/>
        </p:nvSpPr>
        <p:spPr>
          <a:xfrm rot="0">
            <a:off x="7469792" y="989082"/>
            <a:ext cx="10304986" cy="2868066"/>
          </a:xfrm>
          <a:prstGeom prst="rect">
            <a:avLst/>
          </a:prstGeom>
        </p:spPr>
        <p:txBody>
          <a:bodyPr anchor="t" rtlCol="false" tIns="0" lIns="0" bIns="0" rIns="0">
            <a:spAutoFit/>
          </a:bodyPr>
          <a:lstStyle/>
          <a:p>
            <a:pPr algn="just">
              <a:lnSpc>
                <a:spcPts val="5717"/>
              </a:lnSpc>
            </a:pPr>
            <a:r>
              <a:rPr lang="en-US" sz="4084">
                <a:solidFill>
                  <a:srgbClr val="447B9C"/>
                </a:solidFill>
                <a:latin typeface="Poppins Bold Bold"/>
              </a:rPr>
              <a:t>6. Insurance Services </a:t>
            </a:r>
          </a:p>
          <a:p>
            <a:pPr algn="just">
              <a:lnSpc>
                <a:spcPts val="5717"/>
              </a:lnSpc>
            </a:pPr>
            <a:r>
              <a:rPr lang="en-US" sz="4084">
                <a:solidFill>
                  <a:srgbClr val="447B9C"/>
                </a:solidFill>
                <a:latin typeface="Poppins Bold Bold"/>
              </a:rPr>
              <a:t>- Insurance Product Information: Offers specifics on the range of available insurance packages.</a:t>
            </a:r>
          </a:p>
        </p:txBody>
      </p:sp>
      <p:sp>
        <p:nvSpPr>
          <p:cNvPr name="TextBox 5" id="5"/>
          <p:cNvSpPr txBox="true"/>
          <p:nvPr/>
        </p:nvSpPr>
        <p:spPr>
          <a:xfrm rot="0">
            <a:off x="247974" y="6465965"/>
            <a:ext cx="10529664" cy="2720745"/>
          </a:xfrm>
          <a:prstGeom prst="rect">
            <a:avLst/>
          </a:prstGeom>
        </p:spPr>
        <p:txBody>
          <a:bodyPr anchor="t" rtlCol="false" tIns="0" lIns="0" bIns="0" rIns="0">
            <a:spAutoFit/>
          </a:bodyPr>
          <a:lstStyle/>
          <a:p>
            <a:pPr algn="just">
              <a:lnSpc>
                <a:spcPts val="5437"/>
              </a:lnSpc>
            </a:pPr>
            <a:r>
              <a:rPr lang="en-US" sz="3884">
                <a:solidFill>
                  <a:srgbClr val="447B9C"/>
                </a:solidFill>
                <a:latin typeface="Poppins Bold Bold"/>
              </a:rPr>
              <a:t>7. Financial Planning and Advisory </a:t>
            </a:r>
          </a:p>
          <a:p>
            <a:pPr algn="just">
              <a:lnSpc>
                <a:spcPts val="5437"/>
              </a:lnSpc>
            </a:pPr>
            <a:r>
              <a:rPr lang="en-US" sz="3884">
                <a:solidFill>
                  <a:srgbClr val="447B9C"/>
                </a:solidFill>
                <a:latin typeface="Poppins Bold Bold"/>
              </a:rPr>
              <a:t>- Financial Advisory Tools: Provides professional guidance and educational videos for financial planning</a:t>
            </a:r>
          </a:p>
        </p:txBody>
      </p:sp>
      <p:grpSp>
        <p:nvGrpSpPr>
          <p:cNvPr name="Group 6" id="6"/>
          <p:cNvGrpSpPr/>
          <p:nvPr/>
        </p:nvGrpSpPr>
        <p:grpSpPr>
          <a:xfrm rot="0">
            <a:off x="0" y="0"/>
            <a:ext cx="7070409" cy="4810670"/>
            <a:chOff x="0" y="0"/>
            <a:chExt cx="1862165" cy="1267008"/>
          </a:xfrm>
        </p:grpSpPr>
        <p:sp>
          <p:nvSpPr>
            <p:cNvPr name="Freeform 7" id="7"/>
            <p:cNvSpPr/>
            <p:nvPr/>
          </p:nvSpPr>
          <p:spPr>
            <a:xfrm flipH="false" flipV="false" rot="0">
              <a:off x="0" y="0"/>
              <a:ext cx="1862165" cy="1267008"/>
            </a:xfrm>
            <a:custGeom>
              <a:avLst/>
              <a:gdLst/>
              <a:ahLst/>
              <a:cxnLst/>
              <a:rect r="r" b="b" t="t" l="l"/>
              <a:pathLst>
                <a:path h="1267008" w="1862165">
                  <a:moveTo>
                    <a:pt x="0" y="0"/>
                  </a:moveTo>
                  <a:lnTo>
                    <a:pt x="1862165" y="0"/>
                  </a:lnTo>
                  <a:lnTo>
                    <a:pt x="1862165" y="1267008"/>
                  </a:lnTo>
                  <a:lnTo>
                    <a:pt x="0" y="1267008"/>
                  </a:lnTo>
                  <a:close/>
                </a:path>
              </a:pathLst>
            </a:custGeom>
            <a:solidFill>
              <a:srgbClr val="447B9C">
                <a:alpha val="71765"/>
              </a:srgbClr>
            </a:solidFill>
          </p:spPr>
        </p:sp>
        <p:sp>
          <p:nvSpPr>
            <p:cNvPr name="TextBox 8" id="8"/>
            <p:cNvSpPr txBox="true"/>
            <p:nvPr/>
          </p:nvSpPr>
          <p:spPr>
            <a:xfrm>
              <a:off x="0" y="-38100"/>
              <a:ext cx="1862165" cy="130510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217591" y="5476330"/>
            <a:ext cx="7070409" cy="4810670"/>
            <a:chOff x="0" y="0"/>
            <a:chExt cx="1862165" cy="1267008"/>
          </a:xfrm>
        </p:grpSpPr>
        <p:sp>
          <p:nvSpPr>
            <p:cNvPr name="Freeform 10" id="10"/>
            <p:cNvSpPr/>
            <p:nvPr/>
          </p:nvSpPr>
          <p:spPr>
            <a:xfrm flipH="false" flipV="false" rot="0">
              <a:off x="0" y="0"/>
              <a:ext cx="1862165" cy="1267008"/>
            </a:xfrm>
            <a:custGeom>
              <a:avLst/>
              <a:gdLst/>
              <a:ahLst/>
              <a:cxnLst/>
              <a:rect r="r" b="b" t="t" l="l"/>
              <a:pathLst>
                <a:path h="1267008" w="1862165">
                  <a:moveTo>
                    <a:pt x="0" y="0"/>
                  </a:moveTo>
                  <a:lnTo>
                    <a:pt x="1862165" y="0"/>
                  </a:lnTo>
                  <a:lnTo>
                    <a:pt x="1862165" y="1267008"/>
                  </a:lnTo>
                  <a:lnTo>
                    <a:pt x="0" y="1267008"/>
                  </a:lnTo>
                  <a:close/>
                </a:path>
              </a:pathLst>
            </a:custGeom>
            <a:solidFill>
              <a:srgbClr val="447B9C">
                <a:alpha val="71765"/>
              </a:srgbClr>
            </a:solidFill>
          </p:spPr>
        </p:sp>
        <p:sp>
          <p:nvSpPr>
            <p:cNvPr name="TextBox 11" id="11"/>
            <p:cNvSpPr txBox="true"/>
            <p:nvPr/>
          </p:nvSpPr>
          <p:spPr>
            <a:xfrm>
              <a:off x="0" y="-38100"/>
              <a:ext cx="1862165" cy="1305108"/>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0" y="5143500"/>
            <a:ext cx="7469792" cy="0"/>
          </a:xfrm>
          <a:prstGeom prst="line">
            <a:avLst/>
          </a:prstGeom>
          <a:ln cap="flat" w="38100">
            <a:solidFill>
              <a:srgbClr val="1F4F74"/>
            </a:solidFill>
            <a:prstDash val="solid"/>
            <a:headEnd type="none" len="sm" w="sm"/>
            <a:tailEnd type="none" len="sm" w="sm"/>
          </a:ln>
        </p:spPr>
      </p:sp>
      <p:sp>
        <p:nvSpPr>
          <p:cNvPr name="AutoShape 13" id="13"/>
          <p:cNvSpPr/>
          <p:nvPr/>
        </p:nvSpPr>
        <p:spPr>
          <a:xfrm>
            <a:off x="6495070" y="0"/>
            <a:ext cx="0" cy="850996"/>
          </a:xfrm>
          <a:prstGeom prst="line">
            <a:avLst/>
          </a:prstGeom>
          <a:ln cap="flat" w="38100">
            <a:solidFill>
              <a:srgbClr val="FFFFFF"/>
            </a:solidFill>
            <a:prstDash val="solid"/>
            <a:headEnd type="none" len="sm" w="sm"/>
            <a:tailEnd type="none" len="sm" w="sm"/>
          </a:ln>
        </p:spPr>
      </p:sp>
      <p:sp>
        <p:nvSpPr>
          <p:cNvPr name="Freeform 14" id="14"/>
          <p:cNvSpPr/>
          <p:nvPr/>
        </p:nvSpPr>
        <p:spPr>
          <a:xfrm flipH="false" flipV="false" rot="0">
            <a:off x="6238664" y="850996"/>
            <a:ext cx="512813" cy="512813"/>
          </a:xfrm>
          <a:custGeom>
            <a:avLst/>
            <a:gdLst/>
            <a:ahLst/>
            <a:cxnLst/>
            <a:rect r="r" b="b" t="t" l="l"/>
            <a:pathLst>
              <a:path h="512813" w="512813">
                <a:moveTo>
                  <a:pt x="0" y="0"/>
                </a:moveTo>
                <a:lnTo>
                  <a:pt x="512813" y="0"/>
                </a:lnTo>
                <a:lnTo>
                  <a:pt x="512813" y="512813"/>
                </a:lnTo>
                <a:lnTo>
                  <a:pt x="0" y="5128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5" id="15"/>
          <p:cNvSpPr/>
          <p:nvPr/>
        </p:nvSpPr>
        <p:spPr>
          <a:xfrm>
            <a:off x="11990899" y="5476330"/>
            <a:ext cx="0" cy="850996"/>
          </a:xfrm>
          <a:prstGeom prst="line">
            <a:avLst/>
          </a:prstGeom>
          <a:ln cap="flat" w="38100">
            <a:solidFill>
              <a:srgbClr val="FFFFFF"/>
            </a:solidFill>
            <a:prstDash val="solid"/>
            <a:headEnd type="none" len="sm" w="sm"/>
            <a:tailEnd type="none" len="sm" w="sm"/>
          </a:ln>
        </p:spPr>
      </p:sp>
      <p:sp>
        <p:nvSpPr>
          <p:cNvPr name="Freeform 16" id="16"/>
          <p:cNvSpPr/>
          <p:nvPr/>
        </p:nvSpPr>
        <p:spPr>
          <a:xfrm flipH="false" flipV="false" rot="0">
            <a:off x="11734492" y="6285759"/>
            <a:ext cx="512813" cy="512813"/>
          </a:xfrm>
          <a:custGeom>
            <a:avLst/>
            <a:gdLst/>
            <a:ahLst/>
            <a:cxnLst/>
            <a:rect r="r" b="b" t="t" l="l"/>
            <a:pathLst>
              <a:path h="512813" w="512813">
                <a:moveTo>
                  <a:pt x="0" y="0"/>
                </a:moveTo>
                <a:lnTo>
                  <a:pt x="512813" y="0"/>
                </a:lnTo>
                <a:lnTo>
                  <a:pt x="512813" y="512813"/>
                </a:lnTo>
                <a:lnTo>
                  <a:pt x="0" y="5128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7" id="17"/>
          <p:cNvSpPr/>
          <p:nvPr/>
        </p:nvSpPr>
        <p:spPr>
          <a:xfrm>
            <a:off x="10777639" y="5162550"/>
            <a:ext cx="7469792" cy="0"/>
          </a:xfrm>
          <a:prstGeom prst="line">
            <a:avLst/>
          </a:prstGeom>
          <a:ln cap="flat" w="38100">
            <a:solidFill>
              <a:srgbClr val="1F4F74"/>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34286" y="19050"/>
            <a:ext cx="6853714" cy="10287000"/>
          </a:xfrm>
          <a:custGeom>
            <a:avLst/>
            <a:gdLst/>
            <a:ahLst/>
            <a:cxnLst/>
            <a:rect r="r" b="b" t="t" l="l"/>
            <a:pathLst>
              <a:path h="10287000" w="6853714">
                <a:moveTo>
                  <a:pt x="0" y="0"/>
                </a:moveTo>
                <a:lnTo>
                  <a:pt x="6853714" y="0"/>
                </a:lnTo>
                <a:lnTo>
                  <a:pt x="6853714" y="10287000"/>
                </a:lnTo>
                <a:lnTo>
                  <a:pt x="0" y="10287000"/>
                </a:lnTo>
                <a:lnTo>
                  <a:pt x="0" y="0"/>
                </a:lnTo>
                <a:close/>
              </a:path>
            </a:pathLst>
          </a:custGeom>
          <a:blipFill>
            <a:blip r:embed="rId2"/>
            <a:stretch>
              <a:fillRect l="-72690" t="0" r="-52591" b="0"/>
            </a:stretch>
          </a:blipFill>
        </p:spPr>
      </p:sp>
      <p:grpSp>
        <p:nvGrpSpPr>
          <p:cNvPr name="Group 3" id="3"/>
          <p:cNvGrpSpPr/>
          <p:nvPr/>
        </p:nvGrpSpPr>
        <p:grpSpPr>
          <a:xfrm rot="0">
            <a:off x="11434286" y="-112339"/>
            <a:ext cx="6955352" cy="10578874"/>
            <a:chOff x="0" y="0"/>
            <a:chExt cx="1831862" cy="2786206"/>
          </a:xfrm>
        </p:grpSpPr>
        <p:sp>
          <p:nvSpPr>
            <p:cNvPr name="Freeform 4" id="4"/>
            <p:cNvSpPr/>
            <p:nvPr/>
          </p:nvSpPr>
          <p:spPr>
            <a:xfrm flipH="false" flipV="false" rot="0">
              <a:off x="0" y="0"/>
              <a:ext cx="1831862" cy="2786206"/>
            </a:xfrm>
            <a:custGeom>
              <a:avLst/>
              <a:gdLst/>
              <a:ahLst/>
              <a:cxnLst/>
              <a:rect r="r" b="b" t="t" l="l"/>
              <a:pathLst>
                <a:path h="2786206" w="1831862">
                  <a:moveTo>
                    <a:pt x="0" y="0"/>
                  </a:moveTo>
                  <a:lnTo>
                    <a:pt x="1831862" y="0"/>
                  </a:lnTo>
                  <a:lnTo>
                    <a:pt x="1831862" y="2786206"/>
                  </a:lnTo>
                  <a:lnTo>
                    <a:pt x="0" y="2786206"/>
                  </a:lnTo>
                  <a:close/>
                </a:path>
              </a:pathLst>
            </a:custGeom>
            <a:solidFill>
              <a:srgbClr val="447B9C">
                <a:alpha val="71765"/>
              </a:srgbClr>
            </a:solidFill>
          </p:spPr>
        </p:sp>
        <p:sp>
          <p:nvSpPr>
            <p:cNvPr name="TextBox 5" id="5"/>
            <p:cNvSpPr txBox="true"/>
            <p:nvPr/>
          </p:nvSpPr>
          <p:spPr>
            <a:xfrm>
              <a:off x="0" y="-38100"/>
              <a:ext cx="1831862" cy="2824306"/>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rot="-10799999">
            <a:off x="15286541" y="5143500"/>
            <a:ext cx="4101854"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14861143" y="4718103"/>
            <a:ext cx="850795" cy="850795"/>
          </a:xfrm>
          <a:custGeom>
            <a:avLst/>
            <a:gdLst/>
            <a:ahLst/>
            <a:cxnLst/>
            <a:rect r="r" b="b" t="t" l="l"/>
            <a:pathLst>
              <a:path h="850795" w="850795">
                <a:moveTo>
                  <a:pt x="0" y="0"/>
                </a:moveTo>
                <a:lnTo>
                  <a:pt x="850795" y="0"/>
                </a:lnTo>
                <a:lnTo>
                  <a:pt x="850795" y="850794"/>
                </a:lnTo>
                <a:lnTo>
                  <a:pt x="0" y="8507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52895" y="1234929"/>
            <a:ext cx="10304986" cy="3406545"/>
          </a:xfrm>
          <a:prstGeom prst="rect">
            <a:avLst/>
          </a:prstGeom>
        </p:spPr>
        <p:txBody>
          <a:bodyPr anchor="t" rtlCol="false" tIns="0" lIns="0" bIns="0" rIns="0">
            <a:spAutoFit/>
          </a:bodyPr>
          <a:lstStyle/>
          <a:p>
            <a:pPr algn="just">
              <a:lnSpc>
                <a:spcPts val="5437"/>
              </a:lnSpc>
            </a:pPr>
            <a:r>
              <a:rPr lang="en-US" sz="3884">
                <a:solidFill>
                  <a:srgbClr val="447B9C"/>
                </a:solidFill>
                <a:latin typeface="Poppins Bold Bold"/>
              </a:rPr>
              <a:t>8. Customer Support </a:t>
            </a:r>
          </a:p>
          <a:p>
            <a:pPr algn="just">
              <a:lnSpc>
                <a:spcPts val="5437"/>
              </a:lnSpc>
            </a:pPr>
            <a:r>
              <a:rPr lang="en-US" sz="3884">
                <a:solidFill>
                  <a:srgbClr val="447B9C"/>
                </a:solidFill>
                <a:latin typeface="Poppins Bold Bold"/>
              </a:rPr>
              <a:t>- Customer Support Module: Provides avenues for resolving user questions and concerns, including live chat, email, and FAQs. </a:t>
            </a:r>
          </a:p>
        </p:txBody>
      </p:sp>
      <p:sp>
        <p:nvSpPr>
          <p:cNvPr name="TextBox 9" id="9"/>
          <p:cNvSpPr txBox="true"/>
          <p:nvPr/>
        </p:nvSpPr>
        <p:spPr>
          <a:xfrm rot="0">
            <a:off x="552895" y="5653182"/>
            <a:ext cx="10304986" cy="3406545"/>
          </a:xfrm>
          <a:prstGeom prst="rect">
            <a:avLst/>
          </a:prstGeom>
        </p:spPr>
        <p:txBody>
          <a:bodyPr anchor="t" rtlCol="false" tIns="0" lIns="0" bIns="0" rIns="0">
            <a:spAutoFit/>
          </a:bodyPr>
          <a:lstStyle/>
          <a:p>
            <a:pPr algn="just">
              <a:lnSpc>
                <a:spcPts val="5437"/>
              </a:lnSpc>
            </a:pPr>
            <a:r>
              <a:rPr lang="en-US" sz="3884">
                <a:solidFill>
                  <a:srgbClr val="447B9C"/>
                </a:solidFill>
                <a:latin typeface="Poppins Bold Bold"/>
              </a:rPr>
              <a:t>9. Services Section </a:t>
            </a:r>
          </a:p>
          <a:p>
            <a:pPr algn="just">
              <a:lnSpc>
                <a:spcPts val="5437"/>
              </a:lnSpc>
            </a:pPr>
            <a:r>
              <a:rPr lang="en-US" sz="3884">
                <a:solidFill>
                  <a:srgbClr val="447B9C"/>
                </a:solidFill>
                <a:latin typeface="Poppins Bold Bold"/>
              </a:rPr>
              <a:t>- Information Hub: A centralized component with information on all of the financial services the organization offers.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DAF7Fgf5w5A</dc:identifier>
  <dcterms:modified xsi:type="dcterms:W3CDTF">2011-08-01T06:04:30Z</dcterms:modified>
  <cp:revision>1</cp:revision>
  <dc:title>Group 3 - Finance and Banking</dc:title>
</cp:coreProperties>
</file>